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457200"/>
            <a:ext cx="27432" cy="4206240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475488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400" kern="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· B2B NETWORKING</a:t>
            </a:r>
            <a:endParaRPr lang="en-US" sz="900" dirty="0"/>
          </a:p>
        </p:txBody>
      </p:sp>
      <p:sp>
        <p:nvSpPr>
          <p:cNvPr id="4" name="Text 2"/>
          <p:cNvSpPr/>
          <p:nvPr/>
        </p:nvSpPr>
        <p:spPr>
          <a:xfrm>
            <a:off x="658368" y="868680"/>
            <a:ext cx="73152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Метчер</a:t>
            </a:r>
            <a:endParaRPr lang="en-US" sz="8200" dirty="0"/>
          </a:p>
        </p:txBody>
      </p:sp>
      <p:sp>
        <p:nvSpPr>
          <p:cNvPr id="5" name="Text 3"/>
          <p:cNvSpPr/>
          <p:nvPr/>
        </p:nvSpPr>
        <p:spPr>
          <a:xfrm>
            <a:off x="685800" y="2359152"/>
            <a:ext cx="6858000" cy="868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AI-платформа для умного</a:t>
            </a:r>
            <a:endParaRPr lang="en-US" sz="17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бизнес-нетворкинга внутри мессенджеров</a:t>
            </a:r>
            <a:endParaRPr lang="en-US" sz="1700" dirty="0"/>
          </a:p>
        </p:txBody>
      </p:sp>
      <p:sp>
        <p:nvSpPr>
          <p:cNvPr id="6" name="Shape 4"/>
          <p:cNvSpPr/>
          <p:nvPr/>
        </p:nvSpPr>
        <p:spPr>
          <a:xfrm>
            <a:off x="685800" y="3401568"/>
            <a:ext cx="27432" cy="777240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50392" y="336499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7.2 / 10</a:t>
            </a:r>
            <a:endParaRPr lang="en-US" sz="2200" dirty="0"/>
          </a:p>
        </p:txBody>
      </p:sp>
      <p:sp>
        <p:nvSpPr>
          <p:cNvPr id="8" name="Text 6"/>
          <p:cNvSpPr/>
          <p:nvPr/>
        </p:nvSpPr>
        <p:spPr>
          <a:xfrm>
            <a:off x="850392" y="385876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Потенциал идеи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3474720" y="3401568"/>
            <a:ext cx="27432" cy="777240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39312" y="336499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$3B+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3639312" y="385876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Размер рынка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6263640" y="3401568"/>
            <a:ext cx="27432" cy="777240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428232" y="3364992"/>
            <a:ext cx="24688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$300K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6428232" y="385876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0" y="4873752"/>
            <a:ext cx="9144000" cy="274320"/>
          </a:xfrm>
          <a:prstGeom prst="rect">
            <a:avLst/>
          </a:prstGeom>
          <a:solidFill>
            <a:srgbClr val="1C1C1C"/>
          </a:solidFill>
          <a:ln w="12700">
            <a:solidFill>
              <a:srgbClr val="1C1C1C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487375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· 2025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6400800" y="487375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match-app.ru</a:t>
            </a:r>
            <a:endParaRPr lang="en-US" sz="9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— КОМАНДА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Три ключевые роли для запуска.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08760"/>
            <a:ext cx="1920240" cy="33101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57200" y="1508760"/>
            <a:ext cx="1920240" cy="36576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960120" y="1664208"/>
            <a:ext cx="914400" cy="914400"/>
          </a:xfrm>
          <a:prstGeom prst="ellipse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960120" y="166420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3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566928" y="26974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CEO / Product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658368" y="3246120"/>
            <a:ext cx="1536192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3337560"/>
            <a:ext cx="17190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Продукт, алгоритмизация, стратегия.</a:t>
            </a:r>
            <a:endParaRPr lang="en-US" sz="10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Понимает B2B-продажи изнутри.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658368" y="4462272"/>
            <a:ext cx="1536192" cy="228600"/>
          </a:xfrm>
          <a:prstGeom prst="rect">
            <a:avLst/>
          </a:prstGeom>
          <a:solidFill>
            <a:srgbClr val="1A1A1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4462272"/>
            <a:ext cx="1536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ОБЯЗАТЕЛЕН</a:t>
            </a:r>
            <a:endParaRPr lang="en-US" sz="800" dirty="0"/>
          </a:p>
        </p:txBody>
      </p:sp>
      <p:sp>
        <p:nvSpPr>
          <p:cNvPr id="14" name="Shape 12"/>
          <p:cNvSpPr/>
          <p:nvPr/>
        </p:nvSpPr>
        <p:spPr>
          <a:xfrm>
            <a:off x="2542032" y="1508760"/>
            <a:ext cx="1920240" cy="33101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2542032" y="1508760"/>
            <a:ext cx="1920240" cy="36576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044952" y="1664208"/>
            <a:ext cx="914400" cy="914400"/>
          </a:xfrm>
          <a:prstGeom prst="ellipse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044952" y="166420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3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2651760" y="26974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Full-stack Dev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2743200" y="3246120"/>
            <a:ext cx="1536192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2651760" y="3337560"/>
            <a:ext cx="17190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React + FastAPI + Telegram Mini App.</a:t>
            </a:r>
            <a:endParaRPr lang="en-US" sz="10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МVP за 4–6 недель.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2743200" y="4462272"/>
            <a:ext cx="1536192" cy="228600"/>
          </a:xfrm>
          <a:prstGeom prst="rect">
            <a:avLst/>
          </a:prstGeom>
          <a:solidFill>
            <a:srgbClr val="1A1A1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743200" y="4462272"/>
            <a:ext cx="1536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ОБЯЗАТЕЛЕН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626864" y="1508760"/>
            <a:ext cx="1920240" cy="33101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626864" y="1508760"/>
            <a:ext cx="1920240" cy="36576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129784" y="1664208"/>
            <a:ext cx="914400" cy="914400"/>
          </a:xfrm>
          <a:prstGeom prst="ellipse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129784" y="166420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3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2800" dirty="0"/>
          </a:p>
        </p:txBody>
      </p:sp>
      <p:sp>
        <p:nvSpPr>
          <p:cNvPr id="27" name="Text 25"/>
          <p:cNvSpPr/>
          <p:nvPr/>
        </p:nvSpPr>
        <p:spPr>
          <a:xfrm>
            <a:off x="4736592" y="26974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ML / AI Engineer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828032" y="3246120"/>
            <a:ext cx="1536192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36592" y="3337560"/>
            <a:ext cx="17190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Embeddings, RAG, ранжирование.</a:t>
            </a:r>
            <a:endParaRPr lang="en-US" sz="10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Качество матчинга — главный продукт.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4828032" y="4462272"/>
            <a:ext cx="1536192" cy="228600"/>
          </a:xfrm>
          <a:prstGeom prst="rect">
            <a:avLst/>
          </a:prstGeom>
          <a:solidFill>
            <a:srgbClr val="1A1A1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28032" y="4462272"/>
            <a:ext cx="1536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ОБЯЗАТЕЛЕН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6711696" y="1508760"/>
            <a:ext cx="1920240" cy="331012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33" name="Shape 31"/>
          <p:cNvSpPr/>
          <p:nvPr/>
        </p:nvSpPr>
        <p:spPr>
          <a:xfrm>
            <a:off x="6711696" y="1508760"/>
            <a:ext cx="1920240" cy="36576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7214616" y="1664208"/>
            <a:ext cx="914400" cy="914400"/>
          </a:xfrm>
          <a:prstGeom prst="ellipse">
            <a:avLst/>
          </a:prstGeom>
          <a:solidFill>
            <a:srgbClr val="1E1E1E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14616" y="1664208"/>
            <a:ext cx="914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33333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?</a:t>
            </a:r>
            <a:endParaRPr lang="en-US" sz="2800" dirty="0"/>
          </a:p>
        </p:txBody>
      </p:sp>
      <p:sp>
        <p:nvSpPr>
          <p:cNvPr id="36" name="Text 34"/>
          <p:cNvSpPr/>
          <p:nvPr/>
        </p:nvSpPr>
        <p:spPr>
          <a:xfrm>
            <a:off x="6821424" y="2697480"/>
            <a:ext cx="1719072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Head of Marketing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6912864" y="3246120"/>
            <a:ext cx="1536192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6821424" y="3337560"/>
            <a:ext cx="1719072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Привлечение пользователей, GTM,</a:t>
            </a:r>
            <a:endParaRPr lang="en-US" sz="105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партнёрства с сообществами.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6912864" y="4462272"/>
            <a:ext cx="1536192" cy="228600"/>
          </a:xfrm>
          <a:prstGeom prst="rect">
            <a:avLst/>
          </a:prstGeom>
          <a:solidFill>
            <a:srgbClr val="1A1A1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6912864" y="4462272"/>
            <a:ext cx="1536192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ОБЯЗАТЕЛЕН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— ИНВЕСТИЦИОННЫЙ ЗАПРОС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85800"/>
            <a:ext cx="8229600" cy="1051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$300 000</a:t>
            </a:r>
            <a:endParaRPr lang="en-US" sz="7000" dirty="0"/>
          </a:p>
        </p:txBody>
      </p:sp>
      <p:sp>
        <p:nvSpPr>
          <p:cNvPr id="4" name="Text 2"/>
          <p:cNvSpPr/>
          <p:nvPr/>
        </p:nvSpPr>
        <p:spPr>
          <a:xfrm>
            <a:off x="502920" y="1737360"/>
            <a:ext cx="45720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 ·  15–20% доли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02920" y="2212848"/>
            <a:ext cx="8138160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2404872"/>
            <a:ext cx="5486400" cy="347472"/>
          </a:xfrm>
          <a:prstGeom prst="rect">
            <a:avLst/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2404872"/>
            <a:ext cx="3346704" cy="347472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21792" y="24231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(18 мес × $10 200)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4754880" y="2423160"/>
            <a:ext cx="731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61%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126480" y="242316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$183 600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02920" y="3044952"/>
            <a:ext cx="5486400" cy="347472"/>
          </a:xfrm>
          <a:prstGeom prst="rect">
            <a:avLst/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02920" y="3044952"/>
            <a:ext cx="1645920" cy="347472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21792" y="306324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Маркетинг (18 мес × $5 000)</a:t>
            </a:r>
            <a:endParaRPr lang="en-US" sz="1150" dirty="0"/>
          </a:p>
        </p:txBody>
      </p:sp>
      <p:sp>
        <p:nvSpPr>
          <p:cNvPr id="14" name="Text 12"/>
          <p:cNvSpPr/>
          <p:nvPr/>
        </p:nvSpPr>
        <p:spPr>
          <a:xfrm>
            <a:off x="4754880" y="3063240"/>
            <a:ext cx="731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30%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126480" y="306324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$90 000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502920" y="3685032"/>
            <a:ext cx="5486400" cy="347472"/>
          </a:xfrm>
          <a:prstGeom prst="rect">
            <a:avLst/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02920" y="3685032"/>
            <a:ext cx="329184" cy="347472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1792" y="370332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AI-инфраструктура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754880" y="3703320"/>
            <a:ext cx="731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6%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6126480" y="370332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$16 600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02920" y="4325112"/>
            <a:ext cx="5486400" cy="347472"/>
          </a:xfrm>
          <a:prstGeom prst="rect">
            <a:avLst/>
          </a:prstGeom>
          <a:solidFill>
            <a:srgbClr val="161616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502920" y="4325112"/>
            <a:ext cx="164592" cy="347472"/>
          </a:xfrm>
          <a:prstGeom prst="rect">
            <a:avLst/>
          </a:prstGeom>
          <a:solidFill>
            <a:srgbClr val="555555"/>
          </a:solidFill>
          <a:ln w="12700">
            <a:solidFill>
              <a:srgbClr val="55555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21792" y="434340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Операции / юр.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4754880" y="4343400"/>
            <a:ext cx="7315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3%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6126480" y="4343400"/>
            <a:ext cx="146304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$9 800</a:t>
            </a:r>
            <a:endParaRPr lang="en-US" sz="1150" dirty="0"/>
          </a:p>
        </p:txBody>
      </p:sp>
      <p:sp>
        <p:nvSpPr>
          <p:cNvPr id="26" name="Shape 24"/>
          <p:cNvSpPr/>
          <p:nvPr/>
        </p:nvSpPr>
        <p:spPr>
          <a:xfrm>
            <a:off x="502920" y="4681728"/>
            <a:ext cx="8138160" cy="9144"/>
          </a:xfrm>
          <a:prstGeom prst="rect">
            <a:avLst/>
          </a:prstGeom>
          <a:solidFill>
            <a:srgbClr val="222222"/>
          </a:solidFill>
          <a:ln w="12700">
            <a:solidFill>
              <a:srgbClr val="22222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02920" y="4754880"/>
            <a:ext cx="81381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Цель: выйти на 630 Pro-подписчиков к месяцу 15, затем Series A</a:t>
            </a:r>
            <a:endParaRPr lang="en-US" sz="10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640080"/>
            <a:ext cx="27432" cy="3931920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685800" y="731520"/>
            <a:ext cx="7772400" cy="1417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Метчер</a:t>
            </a:r>
            <a:endParaRPr lang="en-US" sz="8200" dirty="0"/>
          </a:p>
        </p:txBody>
      </p:sp>
      <p:sp>
        <p:nvSpPr>
          <p:cNvPr id="4" name="Text 2"/>
          <p:cNvSpPr/>
          <p:nvPr/>
        </p:nvSpPr>
        <p:spPr>
          <a:xfrm>
            <a:off x="713232" y="2212848"/>
            <a:ext cx="6400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Правильный человек.</a:t>
            </a:r>
            <a:endParaRPr lang="en-US" sz="2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нужный момент.</a:t>
            </a:r>
            <a:endParaRPr lang="en-US" sz="2200" dirty="0"/>
          </a:p>
          <a:p>
            <a:pPr indent="0" marL="0">
              <a:lnSpc>
                <a:spcPct val="150000"/>
              </a:lnSpc>
              <a:buNone/>
            </a:pPr>
            <a:r>
              <a:rPr lang="en-US" sz="220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 лишнего шума.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13232" y="3749040"/>
            <a:ext cx="27432" cy="0"/>
          </a:xfrm>
          <a:prstGeom prst="rect">
            <a:avLst/>
          </a:prstGeom>
          <a:noFill/>
          <a:ln/>
        </p:spPr>
      </p:sp>
      <p:sp>
        <p:nvSpPr>
          <p:cNvPr id="6" name="Text 4"/>
          <p:cNvSpPr/>
          <p:nvPr/>
        </p:nvSpPr>
        <p:spPr>
          <a:xfrm>
            <a:off x="713232" y="3767328"/>
            <a:ext cx="365760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match-app.ru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713232" y="4187952"/>
            <a:ext cx="3657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Seed Round · 2025</a:t>
            </a:r>
            <a:endParaRPr lang="en-US" sz="1050" dirty="0"/>
          </a:p>
        </p:txBody>
      </p:sp>
      <p:sp>
        <p:nvSpPr>
          <p:cNvPr id="8" name="Shape 6"/>
          <p:cNvSpPr/>
          <p:nvPr/>
        </p:nvSpPr>
        <p:spPr>
          <a:xfrm>
            <a:off x="5943600" y="1645920"/>
            <a:ext cx="2743200" cy="3108960"/>
          </a:xfrm>
          <a:prstGeom prst="rect">
            <a:avLst/>
          </a:prstGeom>
          <a:solidFill>
            <a:srgbClr val="0E0E0E"/>
          </a:solidFill>
          <a:ln w="12700">
            <a:solidFill>
              <a:srgbClr val="1E1E1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5943600" y="1645920"/>
            <a:ext cx="2743200" cy="27432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080760" y="1755648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ГОТОВЫ К ДИАЛОГУ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080760" y="2176272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080760" y="24048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match-app.ru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6080760" y="2834640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080760" y="3063240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@matcher_app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6080760" y="3493008"/>
            <a:ext cx="24688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Email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080760" y="3721608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hello@match-app.ru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6080760" y="4315968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· B2B Networking · Telegram Mini App · СНГ-рынок</a:t>
            </a:r>
            <a:endParaRPr lang="en-US" sz="8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ПРОБЛЕМА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90% встреч — впустую.</a:t>
            </a:r>
            <a:endParaRPr lang="en-US" sz="3800" dirty="0"/>
          </a:p>
        </p:txBody>
      </p:sp>
      <p:sp>
        <p:nvSpPr>
          <p:cNvPr id="4" name="Text 2"/>
          <p:cNvSpPr/>
          <p:nvPr/>
        </p:nvSpPr>
        <p:spPr>
          <a:xfrm>
            <a:off x="457200" y="1463040"/>
            <a:ext cx="8229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Предприниматели тратят 5+ часов в неделю на поиск нужных контактов — и почти всегда безрезультатно.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457200" y="1993392"/>
            <a:ext cx="822960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2148840"/>
            <a:ext cx="2697480" cy="26974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7" name="Text 5"/>
          <p:cNvSpPr/>
          <p:nvPr/>
        </p:nvSpPr>
        <p:spPr>
          <a:xfrm>
            <a:off x="658368" y="228600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658368" y="26974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Холодный поиск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58368" y="3246120"/>
            <a:ext cx="2148840" cy="18288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3337560"/>
            <a:ext cx="23317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завален спамом. Нет контекстного матчинга — только ключевые слова и холодные запросы.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310128" y="2148840"/>
            <a:ext cx="2697480" cy="26974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511296" y="228600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511296" y="26974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Потеря времени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3511296" y="3246120"/>
            <a:ext cx="2148840" cy="18288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11296" y="3337560"/>
            <a:ext cx="23317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Часы уходят на поиск контакта, холодное письмо и согласование встречи. Автоматизации нет.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163056" y="2148840"/>
            <a:ext cx="2697480" cy="26974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6364224" y="2286000"/>
            <a:ext cx="1371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6364224" y="2697480"/>
            <a:ext cx="2331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Нет релевантности</a:t>
            </a:r>
            <a:endParaRPr lang="en-US" sz="1600" dirty="0"/>
          </a:p>
        </p:txBody>
      </p:sp>
      <p:sp>
        <p:nvSpPr>
          <p:cNvPr id="19" name="Shape 17"/>
          <p:cNvSpPr/>
          <p:nvPr/>
        </p:nvSpPr>
        <p:spPr>
          <a:xfrm>
            <a:off x="6364224" y="3246120"/>
            <a:ext cx="2148840" cy="18288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64224" y="3337560"/>
            <a:ext cx="2331720" cy="1325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Рекомендации не учитывают текущие цели и реальные намерения — только профиль и должность.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РЕШЕНИЕ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8229600" cy="1234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Умный матчинг,</a:t>
            </a:r>
            <a:endParaRPr lang="en-US" sz="3800" dirty="0"/>
          </a:p>
          <a:p>
            <a:pPr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который работает за вас.</a:t>
            </a:r>
            <a:endParaRPr lang="en-US" sz="3800" dirty="0"/>
          </a:p>
        </p:txBody>
      </p:sp>
      <p:sp>
        <p:nvSpPr>
          <p:cNvPr id="4" name="Shape 2"/>
          <p:cNvSpPr/>
          <p:nvPr/>
        </p:nvSpPr>
        <p:spPr>
          <a:xfrm>
            <a:off x="502920" y="2029968"/>
            <a:ext cx="4069080" cy="283464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2029968"/>
            <a:ext cx="4069080" cy="27432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1488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АКТИВНЫЙ МАТЧИНГ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731520" y="24505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По запросу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971800"/>
            <a:ext cx="3474720" cy="9144"/>
          </a:xfrm>
          <a:prstGeom prst="rect">
            <a:avLst/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309067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Пользователь указывает цель встречи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731520" y="3529584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ищет топ-5 релевантных профилей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31520" y="3968496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Объясняет причину каждого матча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31520" y="44074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Один клик — запрос на знакомство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4846320" y="2029968"/>
            <a:ext cx="4069080" cy="2834640"/>
          </a:xfrm>
          <a:prstGeom prst="rect">
            <a:avLst/>
          </a:prstGeom>
          <a:solidFill>
            <a:srgbClr val="1A1A1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4846320" y="2029968"/>
            <a:ext cx="4069080" cy="27432"/>
          </a:xfrm>
          <a:prstGeom prst="rect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074920" y="214884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ПАССИВНЫЙ МАТЧИНГ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5074920" y="245059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В фоне</a:t>
            </a:r>
            <a:endParaRPr lang="en-US" sz="2200" dirty="0"/>
          </a:p>
        </p:txBody>
      </p:sp>
      <p:sp>
        <p:nvSpPr>
          <p:cNvPr id="17" name="Shape 15"/>
          <p:cNvSpPr/>
          <p:nvPr/>
        </p:nvSpPr>
        <p:spPr>
          <a:xfrm>
            <a:off x="5074920" y="2971800"/>
            <a:ext cx="3474720" cy="9144"/>
          </a:xfrm>
          <a:prstGeom prst="rect">
            <a:avLst/>
          </a:prstGeom>
          <a:solidFill>
            <a:srgbClr val="2E2E2E"/>
          </a:solidFill>
          <a:ln w="12700">
            <a:solidFill>
              <a:srgbClr val="2E2E2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074920" y="3090672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Система работает без участия пользователя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5074920" y="3529584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Анализирует контекст, опыт, карьерный путь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5074920" y="3968496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Предлагает неочевидные пересечения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074920" y="4407408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BBBBB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Создаёт идеи для диалога которых не ждали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КАК ЭТО РАБОТАЕТ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От регистрации до первого контакта.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74520" y="2331720"/>
            <a:ext cx="27432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804672" y="1572768"/>
            <a:ext cx="640080" cy="640080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04672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457200" y="2395728"/>
            <a:ext cx="1508760" cy="24688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2514600"/>
            <a:ext cx="12984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Анкета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566928" y="2971800"/>
            <a:ext cx="129844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66928" y="3063240"/>
            <a:ext cx="129844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ФИО, компания,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должность, соцсети,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 встречи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3557016" y="2331720"/>
            <a:ext cx="27432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87168" y="1572768"/>
            <a:ext cx="640080" cy="640080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87168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2139696" y="2395728"/>
            <a:ext cx="1508760" cy="24688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249424" y="2514600"/>
            <a:ext cx="12984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AI обогащает</a:t>
            </a:r>
            <a:endParaRPr lang="en-US" sz="1350" dirty="0"/>
          </a:p>
        </p:txBody>
      </p:sp>
      <p:sp>
        <p:nvSpPr>
          <p:cNvPr id="17" name="Shape 15"/>
          <p:cNvSpPr/>
          <p:nvPr/>
        </p:nvSpPr>
        <p:spPr>
          <a:xfrm>
            <a:off x="2249424" y="2971800"/>
            <a:ext cx="129844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49424" y="3063240"/>
            <a:ext cx="129844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Парсит LinkedIn,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сайт, TG-канал,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строит портрет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5239512" y="2331720"/>
            <a:ext cx="27432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169664" y="1572768"/>
            <a:ext cx="640080" cy="640080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69664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600" dirty="0"/>
          </a:p>
        </p:txBody>
      </p:sp>
      <p:sp>
        <p:nvSpPr>
          <p:cNvPr id="22" name="Shape 20"/>
          <p:cNvSpPr/>
          <p:nvPr/>
        </p:nvSpPr>
        <p:spPr>
          <a:xfrm>
            <a:off x="3822192" y="2395728"/>
            <a:ext cx="1508760" cy="24688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931920" y="2514600"/>
            <a:ext cx="12984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Два вектора</a:t>
            </a:r>
            <a:endParaRPr lang="en-US" sz="1350" dirty="0"/>
          </a:p>
        </p:txBody>
      </p:sp>
      <p:sp>
        <p:nvSpPr>
          <p:cNvPr id="24" name="Shape 22"/>
          <p:cNvSpPr/>
          <p:nvPr/>
        </p:nvSpPr>
        <p:spPr>
          <a:xfrm>
            <a:off x="3931920" y="2971800"/>
            <a:ext cx="129844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931920" y="3063240"/>
            <a:ext cx="129844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целям —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активный поиск.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опыту — фон.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922008" y="2331720"/>
            <a:ext cx="27432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5852160" y="1572768"/>
            <a:ext cx="640080" cy="640080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852160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600" dirty="0"/>
          </a:p>
        </p:txBody>
      </p:sp>
      <p:sp>
        <p:nvSpPr>
          <p:cNvPr id="29" name="Shape 27"/>
          <p:cNvSpPr/>
          <p:nvPr/>
        </p:nvSpPr>
        <p:spPr>
          <a:xfrm>
            <a:off x="5504688" y="2395728"/>
            <a:ext cx="1508760" cy="24688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14416" y="2514600"/>
            <a:ext cx="12984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Матчинг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5614416" y="2971800"/>
            <a:ext cx="129844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614416" y="3063240"/>
            <a:ext cx="129844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Cosine similarity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объяснение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от AI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7534656" y="1572768"/>
            <a:ext cx="640080" cy="640080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7534656" y="1572768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600" dirty="0"/>
          </a:p>
        </p:txBody>
      </p:sp>
      <p:sp>
        <p:nvSpPr>
          <p:cNvPr id="35" name="Shape 33"/>
          <p:cNvSpPr/>
          <p:nvPr/>
        </p:nvSpPr>
        <p:spPr>
          <a:xfrm>
            <a:off x="7187184" y="2395728"/>
            <a:ext cx="1508760" cy="246888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7296912" y="2514600"/>
            <a:ext cx="1298448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Контакт</a:t>
            </a:r>
            <a:endParaRPr lang="en-US" sz="1350" dirty="0"/>
          </a:p>
        </p:txBody>
      </p:sp>
      <p:sp>
        <p:nvSpPr>
          <p:cNvPr id="37" name="Shape 35"/>
          <p:cNvSpPr/>
          <p:nvPr/>
        </p:nvSpPr>
        <p:spPr>
          <a:xfrm>
            <a:off x="7296912" y="2971800"/>
            <a:ext cx="129844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7296912" y="3063240"/>
            <a:ext cx="1298448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По настройкам: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mutual, open</a:t>
            </a:r>
            <a:endParaRPr lang="en-US" sz="1050" dirty="0"/>
          </a:p>
          <a:p>
            <a:pPr algn="ctr"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или initiator</a:t>
            </a:r>
            <a:endParaRPr lang="en-US" sz="1050" dirty="0"/>
          </a:p>
        </p:txBody>
      </p:sp>
      <p:sp>
        <p:nvSpPr>
          <p:cNvPr id="39" name="Shape 37"/>
          <p:cNvSpPr/>
          <p:nvPr/>
        </p:nvSpPr>
        <p:spPr>
          <a:xfrm>
            <a:off x="457200" y="4681728"/>
            <a:ext cx="8229600" cy="256032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594360" y="4681728"/>
            <a:ext cx="7955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Каждая реакция пользователя (принял / пропустил) улучшает персональные векторы — алгоритм обучается на ходу.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РЫНОК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8229600" cy="1143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Огромный рынок.</a:t>
            </a:r>
            <a:endParaRPr lang="en-US" sz="3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Мы входим с правильного угла.</a:t>
            </a:r>
            <a:endParaRPr lang="en-US" sz="3400" dirty="0"/>
          </a:p>
        </p:txBody>
      </p:sp>
      <p:sp>
        <p:nvSpPr>
          <p:cNvPr id="4" name="Shape 2"/>
          <p:cNvSpPr/>
          <p:nvPr/>
        </p:nvSpPr>
        <p:spPr>
          <a:xfrm>
            <a:off x="502920" y="1938528"/>
            <a:ext cx="2697480" cy="2926080"/>
          </a:xfrm>
          <a:prstGeom prst="rect">
            <a:avLst/>
          </a:prstGeom>
          <a:solidFill>
            <a:srgbClr val="161616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938528"/>
            <a:ext cx="2697480" cy="27432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04088" y="2057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000" dirty="0"/>
          </a:p>
        </p:txBody>
      </p:sp>
      <p:sp>
        <p:nvSpPr>
          <p:cNvPr id="7" name="Text 5"/>
          <p:cNvSpPr/>
          <p:nvPr/>
        </p:nvSpPr>
        <p:spPr>
          <a:xfrm>
            <a:off x="704088" y="2377440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$3B+</a:t>
            </a:r>
            <a:endParaRPr lang="en-US" sz="3400" dirty="0"/>
          </a:p>
        </p:txBody>
      </p:sp>
      <p:sp>
        <p:nvSpPr>
          <p:cNvPr id="8" name="Text 6"/>
          <p:cNvSpPr/>
          <p:nvPr/>
        </p:nvSpPr>
        <p:spPr>
          <a:xfrm>
            <a:off x="704088" y="30723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Глобальный B2B нетворкинг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704088" y="3456432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04088" y="356616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Весь рынок профессионального нетворкинга и инструментов бизнес-коммуникаций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355848" y="1938528"/>
            <a:ext cx="2697480" cy="2926080"/>
          </a:xfrm>
          <a:prstGeom prst="rect">
            <a:avLst/>
          </a:prstGeom>
          <a:solidFill>
            <a:srgbClr val="161616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355848" y="1938528"/>
            <a:ext cx="2697480" cy="27432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557016" y="2057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557016" y="2377440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$50–80M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3557016" y="30723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Россия + СНГ, мессенджеры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557016" y="3456432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57016" y="356616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Сегмент через Telegram и VK Mini Apps в русскоязычном пространстве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08776" y="1938528"/>
            <a:ext cx="2697480" cy="2926080"/>
          </a:xfrm>
          <a:prstGeom prst="rect">
            <a:avLst/>
          </a:prstGeom>
          <a:solidFill>
            <a:srgbClr val="161616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08776" y="1938528"/>
            <a:ext cx="2697480" cy="27432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09944" y="2057400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200" kern="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6409944" y="2377440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$2–5M ARR</a:t>
            </a:r>
            <a:endParaRPr lang="en-US" sz="3400" dirty="0"/>
          </a:p>
        </p:txBody>
      </p:sp>
      <p:sp>
        <p:nvSpPr>
          <p:cNvPr id="22" name="Text 20"/>
          <p:cNvSpPr/>
          <p:nvPr/>
        </p:nvSpPr>
        <p:spPr>
          <a:xfrm>
            <a:off x="6409944" y="3072384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Цель на 3 года</a:t>
            </a:r>
            <a:endParaRPr lang="en-US" sz="1100" dirty="0"/>
          </a:p>
        </p:txBody>
      </p:sp>
      <p:sp>
        <p:nvSpPr>
          <p:cNvPr id="23" name="Shape 21"/>
          <p:cNvSpPr/>
          <p:nvPr/>
        </p:nvSpPr>
        <p:spPr>
          <a:xfrm>
            <a:off x="6409944" y="3456432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409944" y="3566160"/>
            <a:ext cx="22860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Реалистичная цель при росте 20%+ в месяц с командой 3–5 человек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БИЗНЕС-МОДЕЛЬ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Freemium с понятной воронкой в Pro.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08760"/>
            <a:ext cx="2697480" cy="340156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658368" y="1664208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55555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Free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658368" y="2103120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0 ₽</a:t>
            </a:r>
            <a:endParaRPr lang="en-US" sz="2800" dirty="0"/>
          </a:p>
        </p:txBody>
      </p:sp>
      <p:sp>
        <p:nvSpPr>
          <p:cNvPr id="8" name="Text 6"/>
          <p:cNvSpPr/>
          <p:nvPr/>
        </p:nvSpPr>
        <p:spPr>
          <a:xfrm>
            <a:off x="658368" y="26974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навсегда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658368" y="2999232"/>
            <a:ext cx="230428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58368" y="3127248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3–5 матчей в месяц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658368" y="3566160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Базовый профиль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658368" y="4005072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Только активный поиск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3310128" y="1508760"/>
            <a:ext cx="2697480" cy="3401568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310128" y="1508760"/>
            <a:ext cx="2697480" cy="36576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511296" y="1664208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B07D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Pro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3511296" y="2103120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~2 000 ₽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3511296" y="26974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месяц</a:t>
            </a: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3511296" y="2999232"/>
            <a:ext cx="2304288" cy="9144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11296" y="3127248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Безлимитный матчинг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511296" y="3566160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Пассивные предложения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511296" y="4005072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Расширенный профиль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511296" y="4443984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CCCCC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Аналитика встреч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6163056" y="1508760"/>
            <a:ext cx="2697480" cy="340156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364224" y="1664208"/>
            <a:ext cx="2286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B4F8A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Corporate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364224" y="2103120"/>
            <a:ext cx="228600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~15 000 ₽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6364224" y="2697480"/>
            <a:ext cx="2286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 месяц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364224" y="2999232"/>
            <a:ext cx="2304288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364224" y="3127248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До 10 сотрудников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364224" y="3566160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Ивент-режим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6364224" y="4005072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Корп. аналитика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364224" y="4443984"/>
            <a:ext cx="23042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</a:t>
            </a:r>
            <a:pPr indent="0" marL="0">
              <a:buNone/>
            </a:pPr>
            <a:r>
              <a:rPr lang="en-US" sz="11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Приоритетная поддержка</a:t>
            </a:r>
            <a:endParaRPr lang="en-US" sz="1150" dirty="0"/>
          </a:p>
        </p:txBody>
      </p:sp>
      <p:sp>
        <p:nvSpPr>
          <p:cNvPr id="32" name="Shape 30"/>
          <p:cNvSpPr/>
          <p:nvPr/>
        </p:nvSpPr>
        <p:spPr>
          <a:xfrm>
            <a:off x="457200" y="4754880"/>
            <a:ext cx="8229600" cy="201168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4754880"/>
            <a:ext cx="7955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Ивент-монетизация: $500–5 000 за конференцию  ·  + Агрегированная аналитика рынка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ЮНИТ-ЭКОНОМИКА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Бизнес сходится. LTV / CAC = 10×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457200" y="1371600"/>
            <a:ext cx="8229600" cy="9144"/>
          </a:xfrm>
          <a:prstGeom prst="rect">
            <a:avLst/>
          </a:prstGeom>
          <a:solidFill>
            <a:srgbClr val="DDDDDD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57200" y="1508760"/>
            <a:ext cx="1920240" cy="16916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94360" y="1664208"/>
            <a:ext cx="1645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$18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594360" y="2331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94360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стоимость привлечения</a:t>
            </a:r>
            <a:endParaRPr lang="en-US" sz="950" dirty="0"/>
          </a:p>
        </p:txBody>
      </p:sp>
      <p:sp>
        <p:nvSpPr>
          <p:cNvPr id="9" name="Shape 7"/>
          <p:cNvSpPr/>
          <p:nvPr/>
        </p:nvSpPr>
        <p:spPr>
          <a:xfrm>
            <a:off x="2542032" y="1508760"/>
            <a:ext cx="1920240" cy="16916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2679192" y="1664208"/>
            <a:ext cx="1645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2679192" y="2331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ARPU / мес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2679192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Pro-подписчик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626864" y="1508760"/>
            <a:ext cx="1920240" cy="16916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764024" y="1664208"/>
            <a:ext cx="1645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$180</a:t>
            </a:r>
            <a:endParaRPr lang="en-US" sz="3600" dirty="0"/>
          </a:p>
        </p:txBody>
      </p:sp>
      <p:sp>
        <p:nvSpPr>
          <p:cNvPr id="15" name="Text 13"/>
          <p:cNvSpPr/>
          <p:nvPr/>
        </p:nvSpPr>
        <p:spPr>
          <a:xfrm>
            <a:off x="4764024" y="2331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1111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764024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9999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месяца в среднем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6711696" y="1508760"/>
            <a:ext cx="1920240" cy="1691640"/>
          </a:xfrm>
          <a:prstGeom prst="rect">
            <a:avLst/>
          </a:prstGeom>
          <a:solidFill>
            <a:srgbClr val="111111"/>
          </a:solidFill>
          <a:ln w="12700">
            <a:solidFill>
              <a:srgbClr val="111111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6711696" y="1508760"/>
            <a:ext cx="1920240" cy="36576"/>
          </a:xfrm>
          <a:prstGeom prst="rect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848856" y="1664208"/>
            <a:ext cx="164592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600" b="1" dirty="0">
                <a:solidFill>
                  <a:srgbClr val="B07D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10×</a:t>
            </a:r>
            <a:endParaRPr lang="en-US" sz="3600" dirty="0"/>
          </a:p>
        </p:txBody>
      </p:sp>
      <p:sp>
        <p:nvSpPr>
          <p:cNvPr id="20" name="Text 18"/>
          <p:cNvSpPr/>
          <p:nvPr/>
        </p:nvSpPr>
        <p:spPr>
          <a:xfrm>
            <a:off x="6848856" y="2331720"/>
            <a:ext cx="1645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LTV / CAC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848856" y="2606040"/>
            <a:ext cx="1645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dirty="0">
                <a:solidFill>
                  <a:srgbClr val="6666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норма рынка — 3×+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57200" y="3401568"/>
            <a:ext cx="8229600" cy="1463040"/>
          </a:xfrm>
          <a:prstGeom prst="rect">
            <a:avLst/>
          </a:prstGeom>
          <a:solidFill>
            <a:srgbClr val="F5F5F5"/>
          </a:solidFill>
          <a:ln w="12700">
            <a:solidFill>
              <a:srgbClr val="DDDDDD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5800" y="3547872"/>
            <a:ext cx="45720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ТОЧКА БЕЗУБЫТОЧНОСТИ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85800" y="384048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Команда 4 чел. + инфраструктура + маркетинг = $15 750 / мес.</a:t>
            </a:r>
            <a:endParaRPr lang="en-US" sz="130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1C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При ARPU $25 нужно 630 Pro-подписчиков. При росте 20% / мес — месяц 14–15.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858000" y="3493008"/>
            <a:ext cx="16459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B07D35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630</a:t>
            </a:r>
            <a:endParaRPr lang="en-US" sz="5200" dirty="0"/>
          </a:p>
        </p:txBody>
      </p:sp>
      <p:sp>
        <p:nvSpPr>
          <p:cNvPr id="26" name="Text 24"/>
          <p:cNvSpPr/>
          <p:nvPr/>
        </p:nvSpPr>
        <p:spPr>
          <a:xfrm>
            <a:off x="6858000" y="4407408"/>
            <a:ext cx="1645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5555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— КОНКУРЕНТНЫЙ ЛАНДШАФТ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457200" y="658368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Нас нет среди конкурентов.</a:t>
            </a:r>
            <a:endParaRPr lang="en-US" sz="30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3000" b="1" dirty="0">
                <a:solidFill>
                  <a:srgbClr val="111111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Мы в другой категории.</a:t>
            </a:r>
            <a:endParaRPr lang="en-US" sz="30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719072"/>
          <a:ext cx="8321040" cy="914400"/>
        </p:xfrm>
        <a:graphic>
          <a:graphicData uri="http://schemas.openxmlformats.org/drawingml/2006/table">
            <a:tbl>
              <a:tblPr/>
              <a:tblGrid>
                <a:gridCol w="1828800"/>
                <a:gridCol w="1371600"/>
                <a:gridCol w="1920240"/>
                <a:gridCol w="1417320"/>
                <a:gridCol w="1737360"/>
              </a:tblGrid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endParaRPr lang="en-US" sz="10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555555"/>
                          </a:solidFill>
                        </a:rPr>
                        <a:t>LinkedIn</a:t>
                      </a:r>
                      <a:endParaRPr 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555555"/>
                          </a:solidFill>
                        </a:rPr>
                        <a:t>Shapr / Bumble Bizz</a:t>
                      </a:r>
                      <a:endParaRPr 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555555"/>
                          </a:solidFill>
                        </a:rPr>
                        <a:t>Lunchclub</a:t>
                      </a:r>
                      <a:endParaRPr lang="en-US" sz="10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</a:rPr>
                        <a:t>Метчер</a:t>
                      </a:r>
                      <a:endParaRPr lang="en-US" sz="12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AI-матчинг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частично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базовый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глубокий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Внутри мессенджера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Telegram / VK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Пассивный матчинг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уникально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Объяснение матча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частично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всегда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B2B-фокус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общий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общий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да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чёткий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  <a:tr h="420624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1C1C1C"/>
                          </a:solidFill>
                        </a:rPr>
                        <a:t>СНГ-рынок</a:t>
                      </a:r>
                      <a:endParaRPr lang="en-US" sz="1100" dirty="0"/>
                    </a:p>
                  </a:txBody>
                  <a:tcPr marL="914400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555555"/>
                          </a:solidFill>
                        </a:rPr>
                        <a:t>слабо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dirty="0">
                          <a:solidFill>
                            <a:srgbClr val="CCCCCC"/>
                          </a:solidFill>
                        </a:rPr>
                        <a:t>—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B07D35"/>
                          </a:solidFill>
                        </a:rPr>
                        <a:t>нативно</a:t>
                      </a:r>
                      <a:endParaRPr lang="en-US" sz="1100" dirty="0"/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1111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1111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47472"/>
            <a:ext cx="8229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— РОАДМАП</a:t>
            </a:r>
            <a:endParaRPr lang="en-US" sz="900" dirty="0"/>
          </a:p>
        </p:txBody>
      </p:sp>
      <p:sp>
        <p:nvSpPr>
          <p:cNvPr id="3" name="Text 1"/>
          <p:cNvSpPr/>
          <p:nvPr/>
        </p:nvSpPr>
        <p:spPr>
          <a:xfrm>
            <a:off x="502920" y="658368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18 месяцев до прибыльности.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02920" y="1481328"/>
            <a:ext cx="8138160" cy="18288"/>
          </a:xfrm>
          <a:prstGeom prst="rect">
            <a:avLst/>
          </a:prstGeom>
          <a:solidFill>
            <a:srgbClr val="2A2A2A"/>
          </a:solidFill>
          <a:ln w="12700">
            <a:solidFill>
              <a:srgbClr val="2A2A2A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645920" y="1389888"/>
            <a:ext cx="201168" cy="201168"/>
          </a:xfrm>
          <a:prstGeom prst="ellipse">
            <a:avLst/>
          </a:prstGeom>
          <a:solidFill>
            <a:srgbClr val="1B4F8A"/>
          </a:solidFill>
          <a:ln w="12700">
            <a:solidFill>
              <a:srgbClr val="1B4F8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691640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МЕС. 1–3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502920" y="2057400"/>
            <a:ext cx="2697480" cy="2816352"/>
          </a:xfrm>
          <a:prstGeom prst="rect">
            <a:avLst/>
          </a:prstGeom>
          <a:solidFill>
            <a:srgbClr val="161616"/>
          </a:solidFill>
          <a:ln w="12700">
            <a:solidFill>
              <a:srgbClr val="26262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04088" y="2176272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MVP</a:t>
            </a:r>
            <a:endParaRPr lang="en-US" sz="2600" dirty="0"/>
          </a:p>
        </p:txBody>
      </p:sp>
      <p:sp>
        <p:nvSpPr>
          <p:cNvPr id="9" name="Shape 7"/>
          <p:cNvSpPr/>
          <p:nvPr/>
        </p:nvSpPr>
        <p:spPr>
          <a:xfrm>
            <a:off x="704088" y="2743200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04088" y="2852928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Регистрация + анкета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704088" y="332841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обогащение профиля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704088" y="3803904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Активный матчинг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704088" y="4279392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1B4F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Карточка + объяснение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498848" y="1389888"/>
            <a:ext cx="201168" cy="201168"/>
          </a:xfrm>
          <a:prstGeom prst="ellipse">
            <a:avLst/>
          </a:prstGeom>
          <a:solidFill>
            <a:srgbClr val="B07D35"/>
          </a:solidFill>
          <a:ln w="12700">
            <a:solidFill>
              <a:srgbClr val="B07D35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55848" y="1691640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МЕС. 3–9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355848" y="2057400"/>
            <a:ext cx="2697480" cy="2816352"/>
          </a:xfrm>
          <a:prstGeom prst="rect">
            <a:avLst/>
          </a:prstGeom>
          <a:solidFill>
            <a:srgbClr val="161616"/>
          </a:solidFill>
          <a:ln w="12700">
            <a:solidFill>
              <a:srgbClr val="26262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557016" y="2176272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Рост</a:t>
            </a:r>
            <a:endParaRPr lang="en-US" sz="2600" dirty="0"/>
          </a:p>
        </p:txBody>
      </p:sp>
      <p:sp>
        <p:nvSpPr>
          <p:cNvPr id="18" name="Shape 16"/>
          <p:cNvSpPr/>
          <p:nvPr/>
        </p:nvSpPr>
        <p:spPr>
          <a:xfrm>
            <a:off x="3557016" y="2743200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557016" y="2852928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Пассивный матчинг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3557016" y="332841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Telegram Mini App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3557016" y="3803904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Pro-подписка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3557016" y="4279392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B07D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500+ пользователей</a:t>
            </a:r>
            <a:endParaRPr lang="en-US" sz="1150" dirty="0"/>
          </a:p>
        </p:txBody>
      </p:sp>
      <p:sp>
        <p:nvSpPr>
          <p:cNvPr id="23" name="Shape 21"/>
          <p:cNvSpPr/>
          <p:nvPr/>
        </p:nvSpPr>
        <p:spPr>
          <a:xfrm>
            <a:off x="7351776" y="1389888"/>
            <a:ext cx="201168" cy="201168"/>
          </a:xfrm>
          <a:prstGeom prst="ellipse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208776" y="1691640"/>
            <a:ext cx="2697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200" kern="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МЕС. 9–18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208776" y="2057400"/>
            <a:ext cx="2697480" cy="2816352"/>
          </a:xfrm>
          <a:prstGeom prst="rect">
            <a:avLst/>
          </a:prstGeom>
          <a:solidFill>
            <a:srgbClr val="161616"/>
          </a:solidFill>
          <a:ln w="12700">
            <a:solidFill>
              <a:srgbClr val="262626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09944" y="2176272"/>
            <a:ext cx="233172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Масштаб</a:t>
            </a:r>
            <a:endParaRPr lang="en-US" sz="2600" dirty="0"/>
          </a:p>
        </p:txBody>
      </p:sp>
      <p:sp>
        <p:nvSpPr>
          <p:cNvPr id="27" name="Shape 25"/>
          <p:cNvSpPr/>
          <p:nvPr/>
        </p:nvSpPr>
        <p:spPr>
          <a:xfrm>
            <a:off x="6409944" y="2743200"/>
            <a:ext cx="2176272" cy="9144"/>
          </a:xfrm>
          <a:prstGeom prst="rect">
            <a:avLst/>
          </a:prstGeom>
          <a:solidFill>
            <a:srgbClr val="282828"/>
          </a:solidFill>
          <a:ln w="12700">
            <a:solidFill>
              <a:srgbClr val="28282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9944" y="2852928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Ивент-режим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409944" y="3328416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Корп. тарифы</a:t>
            </a:r>
            <a:endParaRPr lang="en-US" sz="1150" dirty="0"/>
          </a:p>
        </p:txBody>
      </p:sp>
      <p:sp>
        <p:nvSpPr>
          <p:cNvPr id="30" name="Text 28"/>
          <p:cNvSpPr/>
          <p:nvPr/>
        </p:nvSpPr>
        <p:spPr>
          <a:xfrm>
            <a:off x="6409944" y="3803904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VK Mini App</a:t>
            </a:r>
            <a:endParaRPr lang="en-US" sz="1150" dirty="0"/>
          </a:p>
        </p:txBody>
      </p:sp>
      <p:sp>
        <p:nvSpPr>
          <p:cNvPr id="31" name="Text 29"/>
          <p:cNvSpPr/>
          <p:nvPr/>
        </p:nvSpPr>
        <p:spPr>
          <a:xfrm>
            <a:off x="6409944" y="4279392"/>
            <a:ext cx="233172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8888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 </a:t>
            </a:r>
            <a:pPr indent="0" marL="0">
              <a:buNone/>
            </a:pPr>
            <a:r>
              <a:rPr lang="en-US" sz="115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Выход на окупаемость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Метчер — Питч-дек</dc:title>
  <dc:subject>PptxGenJS Presentation</dc:subject>
  <dc:creator>PptxGenJS</dc:creator>
  <cp:lastModifiedBy>PptxGenJS</cp:lastModifiedBy>
  <cp:revision>1</cp:revision>
  <dcterms:created xsi:type="dcterms:W3CDTF">2026-05-14T14:30:28Z</dcterms:created>
  <dcterms:modified xsi:type="dcterms:W3CDTF">2026-05-14T14:30:28Z</dcterms:modified>
</cp:coreProperties>
</file>